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8" r:id="rId3"/>
    <p:sldId id="279" r:id="rId4"/>
    <p:sldId id="258" r:id="rId5"/>
    <p:sldId id="280" r:id="rId6"/>
    <p:sldId id="281" r:id="rId7"/>
    <p:sldId id="273" r:id="rId8"/>
    <p:sldId id="282" r:id="rId9"/>
    <p:sldId id="276" r:id="rId10"/>
    <p:sldId id="283" r:id="rId11"/>
    <p:sldId id="270" r:id="rId12"/>
    <p:sldId id="284" r:id="rId13"/>
    <p:sldId id="285" r:id="rId14"/>
    <p:sldId id="271" r:id="rId15"/>
    <p:sldId id="265" r:id="rId16"/>
    <p:sldId id="286" r:id="rId17"/>
    <p:sldId id="259" r:id="rId18"/>
    <p:sldId id="262" r:id="rId19"/>
    <p:sldId id="263" r:id="rId20"/>
    <p:sldId id="264" r:id="rId21"/>
    <p:sldId id="287" r:id="rId22"/>
    <p:sldId id="269" r:id="rId23"/>
    <p:sldId id="288" r:id="rId24"/>
    <p:sldId id="289" r:id="rId25"/>
    <p:sldId id="260" r:id="rId26"/>
    <p:sldId id="261" r:id="rId27"/>
    <p:sldId id="272" r:id="rId28"/>
    <p:sldId id="266" r:id="rId29"/>
    <p:sldId id="290" r:id="rId30"/>
    <p:sldId id="267" r:id="rId31"/>
    <p:sldId id="292" r:id="rId32"/>
    <p:sldId id="291" r:id="rId33"/>
    <p:sldId id="275" r:id="rId34"/>
    <p:sldId id="268" r:id="rId35"/>
    <p:sldId id="27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AC4F7-68E9-4F5E-B54D-9E99A4C6714C}" v="82" dt="2024-08-22T16:36:57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294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7C28A-A6EB-442E-98EF-73EDE40A813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C0DE-BCDE-4A6A-A961-81D3CCAB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303E7-3D9F-1A3A-6261-0F5EB856F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028F5-82D1-BE45-A921-AB277626C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B68B7F-F363-5318-2A4B-2C2B55A69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 Traditional approach is spend weeks on requirements &amp; theory of requirements; then spend weeks on arch and arch theory.  We will take a more hands 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34161-24AE-AB58-3896-4F73DE4BD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3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Metaphors – a software architecture is a symphony, you are the conductor and the collection of software elements are the instruments.  Your objective is to get them to work together and make beautiful music.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3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about ‘How will people use the thing I am building.  If it’s not ‘driver/ passenger’, you would arrange seating differently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room/ light example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C1FCD-C062-4080-9450-62EDAE7C5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BAF7D-100A-8F0C-D427-6A90B6732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BA102-E488-97A1-3CAA-DE5C321CF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room/ light example here…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89565-39F4-E49F-D9CE-6A74AF07F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3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Watch out for hidden impacts of requirements that will disrupt your architecture assumptions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01376-7A4E-6D41-FE50-CF23E4B33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83957-9EF7-3197-86E0-0118B1453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6208E-4A93-F8DB-762B-B26BD6BE8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Watch out for hidden impacts of requirements that will disrupt your architecture assumptions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A698-7B1A-FA82-816A-D8034D9B3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39D6D-7BD2-C832-9B9C-3A1C30D1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8FC88-93BA-A4A2-F36B-539546D3D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F6E4B7-DECC-B5B2-15A5-0BAF8BF7D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Watch out for hidden impacts of requirements that will disrupt your architecture assumptions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364FF-84CA-C3F7-2E97-1EAF5A4C8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3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7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qualities can be analyzed if we have an architecture? E.g., performance -&gt; layered architecture -&gt; latency -&gt; how to measure &amp; analyze?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5FB7E-66EF-DD07-4414-70E05394E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CFFD0-30B1-E00A-BE6E-EF58A6A65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9B908F-495B-F79D-0E30-D1A50B4AB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 Traditional approach is spend weeks on requirements &amp; theory of requirements; then spend weeks on arch and arch theory.  We will take a more hands 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08771-FDFD-FF37-8992-DD6EA9994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4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software architecture of a system is the set of structures needed to reason about the system.  These structures comprise software elements, relations among them and the properties of both.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Architecture is an abstraction – We select and focus on certain details in the system.  We do this to manage complexity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a set of software structures: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Module Structures – the static design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Component-and-Connector Structures – describe the dynamic aspects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Allocation Structures – how the software maps into non-software entities, think about how a system is built.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design, but not all design is architecture – many design decisions are unspecified by the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455FB-F629-1F25-C52E-E322098A3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0EF5B-0D24-C49C-AB3F-E0FB0C2AE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AAA42-2725-F442-3B84-138BD3461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software architecture of a system is the set of structures needed to reason about the system.  These structures comprise software elements, relations among them and the properties of both.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Architecture is an abstraction – We select and focus on certain details in the system.  We do this to manage complexity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a set of software structures: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Module Structures – the static design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Component-and-Connector Structures – describe the dynamic aspects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Allocation Structures – how the software maps into non-software entities, think about how a system is built.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design, but not all design is architecture – many design decisions are unspecified by the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703A8-27EC-7D6B-F278-8CFD107D8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9563-8988-BCD7-AA24-851354EBC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51863-3371-E0E1-2BA8-35E1FF45F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F8E87-3844-F3EA-6940-12FEF139A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software architecture of a system is the set of structures needed to reason about the system.  These structures comprise software elements, relations among them and the properties of both.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Architecture is an abstraction – We select and focus on certain details in the system.  We do this to manage complexity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a set of software structures: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Module Structures – the static design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Component-and-Connector Structures – describe the dynamic aspects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Allocation Structures – how the software maps into non-software entities, think about how a system is built.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design, but not all design is architecture – many design decisions are unspecified by the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8389D-647B-DE36-EF7A-62A56BC08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6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chain here -&gt; software is needed to achieve an end goal -&gt; requirements specify and clarify that end goal -&gt; an architecture provides the blueprint to get from the requirements to the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3A735-CC54-7610-08B6-524D1748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0455C-4D0F-3606-D4A8-6D39BA973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CDE33-0DDB-5985-59EC-5D0F2B37A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chain here -&gt; software is needed to achieve an end goal -&gt; requirements specify and clarify that end goal -&gt; an architecture provides the blueprint to get from the requirements to the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D0CF-2530-E0C3-95AD-7F44B1E5D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1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GlobalView</a:t>
            </a:r>
            <a:r>
              <a:rPr lang="en-US" dirty="0"/>
              <a:t> -  circa 1988 – Before Win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10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8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9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082520-079D-4567-A3F3-262507A3A58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7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ousedesigners.com/plan/mill-creek-farm-7844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vista.com/blog/the-importance-of-software-architectur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vista.com/blog/the-importance-of-software-architectur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vista.com/blog/the-importance-of-software-architectur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granstudio.com/grammer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ohn_Gall_(author)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3CEC-ED5D-4BDF-BAF3-B8102AAA4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Systems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8BAD9-DDF9-49B2-B384-949532EE0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practical approach</a:t>
            </a:r>
          </a:p>
        </p:txBody>
      </p:sp>
    </p:spTree>
    <p:extLst>
      <p:ext uri="{BB962C8B-B14F-4D97-AF65-F5344CB8AC3E}">
        <p14:creationId xmlns:p14="http://schemas.microsoft.com/office/powerpoint/2010/main" val="302588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F081D-150E-A7D2-8983-E09802CDC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EC6A-0FA0-C2C7-1074-1606565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AA210-3394-23CE-0E50-E98350617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Lot of things</a:t>
            </a:r>
          </a:p>
          <a:p>
            <a:pPr lvl="1"/>
            <a:r>
              <a:rPr lang="en-US" dirty="0"/>
              <a:t>Not full coverage</a:t>
            </a:r>
          </a:p>
          <a:p>
            <a:pPr lvl="1"/>
            <a:r>
              <a:rPr lang="en-US" dirty="0"/>
              <a:t>Basic introduction</a:t>
            </a:r>
          </a:p>
          <a:p>
            <a:r>
              <a:rPr lang="en-US" dirty="0"/>
              <a:t>- Always space to learn</a:t>
            </a:r>
          </a:p>
        </p:txBody>
      </p:sp>
    </p:spTree>
    <p:extLst>
      <p:ext uri="{BB962C8B-B14F-4D97-AF65-F5344CB8AC3E}">
        <p14:creationId xmlns:p14="http://schemas.microsoft.com/office/powerpoint/2010/main" val="243023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2AA11-C586-9171-63F4-08C383AF7B90}"/>
              </a:ext>
            </a:extLst>
          </p:cNvPr>
          <p:cNvSpPr txBox="1"/>
          <p:nvPr/>
        </p:nvSpPr>
        <p:spPr>
          <a:xfrm>
            <a:off x="1584664" y="1904260"/>
            <a:ext cx="85758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software architecture of a system is the set of structures needed to reason about the system.  These structures comprise software elements, relations among them and the properties of both.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D6723-E293-FA1B-F279-7A4BEA86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Software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768F9-9F25-08A0-0294-675CF8DAB41F}"/>
              </a:ext>
            </a:extLst>
          </p:cNvPr>
          <p:cNvSpPr/>
          <p:nvPr/>
        </p:nvSpPr>
        <p:spPr>
          <a:xfrm>
            <a:off x="10453743" y="389649"/>
            <a:ext cx="92004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237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DA7E1-76C5-A7A7-E542-45EC6975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217B-9AD7-91A5-FD07-0DCC61E1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Software Architecture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8744CF-1BDE-54DB-D90A-11F9BF372276}"/>
              </a:ext>
            </a:extLst>
          </p:cNvPr>
          <p:cNvSpPr txBox="1">
            <a:spLocks/>
          </p:cNvSpPr>
          <p:nvPr/>
        </p:nvSpPr>
        <p:spPr>
          <a:xfrm>
            <a:off x="1097280" y="1845733"/>
            <a:ext cx="10058400" cy="44395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Hard to catch?</a:t>
            </a:r>
          </a:p>
          <a:p>
            <a:r>
              <a:rPr lang="en-US" dirty="0"/>
              <a:t>Simpler: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components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services, modules, components, </a:t>
            </a:r>
            <a:r>
              <a:rPr lang="en-US" dirty="0" err="1"/>
              <a:t>etc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relationships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data flows, dependencies, interfaces, </a:t>
            </a:r>
            <a:r>
              <a:rPr lang="en-US" dirty="0" err="1"/>
              <a:t>etc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properties of both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situational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More complex than it looks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levels of abstraction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focus on an important aspect right now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jump between them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0A909-D584-136A-72C3-386E7CE59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8E88-00AF-6D50-064B-127D7B42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Software Architecture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7B87C-0DA1-06B3-C311-B6FCCB43F5ED}"/>
              </a:ext>
            </a:extLst>
          </p:cNvPr>
          <p:cNvSpPr txBox="1">
            <a:spLocks/>
          </p:cNvSpPr>
          <p:nvPr/>
        </p:nvSpPr>
        <p:spPr>
          <a:xfrm>
            <a:off x="1097280" y="1845733"/>
            <a:ext cx="10058400" cy="44395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dirty="0"/>
              <a:t>Software structure types</a:t>
            </a:r>
          </a:p>
          <a:p>
            <a:pPr lvl="1"/>
            <a:r>
              <a:rPr lang="en-US" dirty="0"/>
              <a:t>Module structures</a:t>
            </a:r>
          </a:p>
          <a:p>
            <a:pPr lvl="2"/>
            <a:r>
              <a:rPr lang="en-US" dirty="0"/>
              <a:t>How the system is organized (modules or layers)</a:t>
            </a:r>
          </a:p>
          <a:p>
            <a:pPr lvl="2"/>
            <a:r>
              <a:rPr lang="en-US" dirty="0"/>
              <a:t>Static design</a:t>
            </a:r>
          </a:p>
          <a:p>
            <a:pPr lvl="2"/>
            <a:r>
              <a:rPr lang="en-US" dirty="0"/>
              <a:t>E.g., UI layer, business logic layer, data access layer</a:t>
            </a:r>
          </a:p>
          <a:p>
            <a:pPr lvl="2"/>
            <a:r>
              <a:rPr lang="en-US" dirty="0"/>
              <a:t>E.g., auth service, transaction service, message server,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Component-and-Connector structures</a:t>
            </a:r>
          </a:p>
          <a:p>
            <a:pPr lvl="2"/>
            <a:r>
              <a:rPr lang="en-US" dirty="0"/>
              <a:t>How the component interact</a:t>
            </a:r>
          </a:p>
          <a:p>
            <a:pPr lvl="2"/>
            <a:r>
              <a:rPr lang="en-US" dirty="0"/>
              <a:t>Dynamic behavior</a:t>
            </a:r>
          </a:p>
          <a:p>
            <a:pPr lvl="2"/>
            <a:r>
              <a:rPr lang="en-US" dirty="0"/>
              <a:t>E.g., execution flow diagrams, data flow diagrams</a:t>
            </a:r>
          </a:p>
          <a:p>
            <a:pPr lvl="3"/>
            <a:r>
              <a:rPr lang="en-US" dirty="0"/>
              <a:t>Requests hits a reverse proxy, API gateway, web server, microservices, database</a:t>
            </a:r>
          </a:p>
          <a:p>
            <a:pPr lvl="1"/>
            <a:r>
              <a:rPr lang="en-US" dirty="0"/>
              <a:t>Allocation structures</a:t>
            </a:r>
          </a:p>
          <a:p>
            <a:pPr lvl="2"/>
            <a:r>
              <a:rPr lang="en-US" dirty="0"/>
              <a:t>Map software components to non-software ones</a:t>
            </a:r>
          </a:p>
          <a:p>
            <a:pPr lvl="2"/>
            <a:r>
              <a:rPr lang="en-US" dirty="0"/>
              <a:t>E.g., on which server which service will be running</a:t>
            </a:r>
          </a:p>
          <a:p>
            <a:pPr lvl="2"/>
            <a:r>
              <a:rPr lang="en-US" dirty="0"/>
              <a:t>E.g., on which cloud service which service will be running (e.g., EC2, EKS, Lambda functions)</a:t>
            </a:r>
          </a:p>
          <a:p>
            <a:pPr marL="384048" lvl="2" indent="0">
              <a:buNone/>
            </a:pPr>
            <a:endParaRPr lang="en-US" dirty="0"/>
          </a:p>
        </p:txBody>
      </p:sp>
      <p:pic>
        <p:nvPicPr>
          <p:cNvPr id="4" name="Picture 3" descr="A diagram of a login flow">
            <a:extLst>
              <a:ext uri="{FF2B5EF4-FFF2-40B4-BE49-F238E27FC236}">
                <a16:creationId xmlns:a16="http://schemas.microsoft.com/office/drawing/2014/main" id="{BAABE065-76CC-9CE9-E5FB-333759667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64" y="1845733"/>
            <a:ext cx="4145931" cy="30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6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267D-E802-1E6D-72D2-EEDCB0F6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goals VS software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8F01-8D32-F272-18B2-2A0495567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2935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Ride-sharing app</a:t>
            </a:r>
          </a:p>
          <a:p>
            <a:pPr lvl="3"/>
            <a:r>
              <a:rPr lang="en-US" sz="1800" dirty="0"/>
              <a:t>business / end goal – grow market share by reducing wait time</a:t>
            </a:r>
          </a:p>
          <a:p>
            <a:pPr lvl="4"/>
            <a:r>
              <a:rPr lang="en-US" sz="1800" dirty="0"/>
              <a:t>in requirements    &lt;= business’ responsibility</a:t>
            </a:r>
          </a:p>
          <a:p>
            <a:pPr lvl="4"/>
            <a:r>
              <a:rPr lang="en-US" sz="1800" dirty="0"/>
              <a:t>cannot give it to engineers</a:t>
            </a:r>
          </a:p>
          <a:p>
            <a:pPr lvl="3"/>
            <a:r>
              <a:rPr lang="en-US" sz="1800" dirty="0"/>
              <a:t>software goal – implement real-time location tracking &amp; smart matching</a:t>
            </a:r>
          </a:p>
          <a:p>
            <a:pPr lvl="4"/>
            <a:r>
              <a:rPr lang="en-US" sz="1800" dirty="0"/>
              <a:t>in requirements    &lt;= architect’s responsibility</a:t>
            </a:r>
          </a:p>
          <a:p>
            <a:pPr lvl="1"/>
            <a:r>
              <a:rPr lang="en-US" dirty="0"/>
              <a:t>Architecture is a bridge between end goal &amp; requirements (specify how to achieve)</a:t>
            </a:r>
          </a:p>
          <a:p>
            <a:pPr lvl="2"/>
            <a:r>
              <a:rPr lang="en-US" sz="1800" dirty="0"/>
              <a:t>Blueprint</a:t>
            </a:r>
          </a:p>
          <a:p>
            <a:pPr lvl="2"/>
            <a:r>
              <a:rPr lang="en-US" sz="1800" dirty="0"/>
              <a:t>e.g., determines</a:t>
            </a:r>
          </a:p>
          <a:p>
            <a:pPr lvl="3"/>
            <a:r>
              <a:rPr lang="en-US" sz="1800" dirty="0"/>
              <a:t>event-driven backend for real-time processing</a:t>
            </a:r>
          </a:p>
          <a:p>
            <a:pPr lvl="3"/>
            <a:r>
              <a:rPr lang="en-US" sz="1800" dirty="0" err="1"/>
              <a:t>websockets</a:t>
            </a:r>
            <a:r>
              <a:rPr lang="en-US" sz="1800" dirty="0"/>
              <a:t> for real-time updates</a:t>
            </a:r>
          </a:p>
          <a:p>
            <a:pPr lvl="3"/>
            <a:r>
              <a:rPr lang="en-US" sz="1800" dirty="0"/>
              <a:t>custom geospatial indexing system for algorithms</a:t>
            </a:r>
          </a:p>
          <a:p>
            <a:pPr lvl="3"/>
            <a:r>
              <a:rPr lang="en-US" sz="1800" dirty="0"/>
              <a:t>CDN for static resources</a:t>
            </a:r>
          </a:p>
          <a:p>
            <a:pPr lvl="3"/>
            <a:r>
              <a:rPr lang="en-US" sz="1800" dirty="0" err="1"/>
              <a:t>etc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045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181E-25D1-41FE-8480-9C8D9194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house</a:t>
            </a:r>
          </a:p>
        </p:txBody>
      </p:sp>
      <p:pic>
        <p:nvPicPr>
          <p:cNvPr id="1026" name="Picture 2" descr="1st Floor Plan">
            <a:extLst>
              <a:ext uri="{FF2B5EF4-FFF2-40B4-BE49-F238E27FC236}">
                <a16:creationId xmlns:a16="http://schemas.microsoft.com/office/drawing/2014/main" id="{809A87AB-63F2-4926-806E-BCB1D8039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8" y="1796128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255E5-573B-4E26-BCAB-6999DD306E63}"/>
              </a:ext>
            </a:extLst>
          </p:cNvPr>
          <p:cNvSpPr/>
          <p:nvPr/>
        </p:nvSpPr>
        <p:spPr>
          <a:xfrm>
            <a:off x="92424" y="6391776"/>
            <a:ext cx="38837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https://www.thehousedesigners.com/plan/mill-creek-farm-7844/</a:t>
            </a:r>
            <a:endParaRPr lang="en-US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89246-25B2-4799-8CA1-751E6A99EFFF}"/>
              </a:ext>
            </a:extLst>
          </p:cNvPr>
          <p:cNvSpPr/>
          <p:nvPr/>
        </p:nvSpPr>
        <p:spPr>
          <a:xfrm>
            <a:off x="7586571" y="1286059"/>
            <a:ext cx="4424516" cy="506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build a house: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lay out things like: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structure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(rooms, doors)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Wiring, plumbing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builders follow the instructions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provided by architect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architect know what to tell the builders?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ask the client (Requirements!)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with Software</a:t>
            </a:r>
          </a:p>
        </p:txBody>
      </p:sp>
    </p:spTree>
    <p:extLst>
      <p:ext uri="{BB962C8B-B14F-4D97-AF65-F5344CB8AC3E}">
        <p14:creationId xmlns:p14="http://schemas.microsoft.com/office/powerpoint/2010/main" val="256376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42D20-EF22-CA01-8954-2AAFBC904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4F4F-2F71-9B5A-C547-B435AC15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6E124-64A6-1812-C310-4ADE65F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31554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Every software system has a software architecture</a:t>
            </a:r>
          </a:p>
          <a:p>
            <a:pPr lvl="2"/>
            <a:r>
              <a:rPr lang="en-US" sz="1800" dirty="0"/>
              <a:t>planned - aligned with the goals</a:t>
            </a:r>
          </a:p>
          <a:p>
            <a:pPr lvl="2"/>
            <a:r>
              <a:rPr lang="en-US" sz="1800" dirty="0"/>
              <a:t>unplanned – accidental</a:t>
            </a:r>
          </a:p>
          <a:p>
            <a:pPr lvl="2"/>
            <a:r>
              <a:rPr lang="en-US" sz="1800" dirty="0"/>
              <a:t>both can be bad or good</a:t>
            </a:r>
          </a:p>
          <a:p>
            <a:pPr lvl="3"/>
            <a:r>
              <a:rPr lang="en-US" sz="1800" dirty="0"/>
              <a:t>but there is a tendency</a:t>
            </a:r>
          </a:p>
          <a:p>
            <a:pPr lvl="2"/>
            <a:r>
              <a:rPr lang="en-US" sz="1800" dirty="0"/>
              <a:t>e.g., startups can start with ad-hoc architecture</a:t>
            </a:r>
          </a:p>
          <a:p>
            <a:pPr lvl="3"/>
            <a:r>
              <a:rPr lang="en-US" sz="1800" dirty="0"/>
              <a:t>forced to redesign &amp; rewrite for scaling</a:t>
            </a:r>
          </a:p>
          <a:p>
            <a:pPr lvl="4"/>
            <a:r>
              <a:rPr lang="en-US" sz="1800" dirty="0"/>
              <a:t>sometimes intentional – show results fast =&gt; get funding =&gt; redo in a right way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Every software system affects users and the environment around it</a:t>
            </a:r>
          </a:p>
          <a:p>
            <a:pPr lvl="2"/>
            <a:r>
              <a:rPr lang="en-US" sz="1800" dirty="0"/>
              <a:t>Direct – UX, privacy, carbon footprint</a:t>
            </a:r>
          </a:p>
          <a:p>
            <a:pPr lvl="2"/>
            <a:r>
              <a:rPr lang="en-US" sz="1800" dirty="0"/>
              <a:t>Indirect – infra cost, legal compliance</a:t>
            </a:r>
          </a:p>
          <a:p>
            <a:pPr lvl="2"/>
            <a:r>
              <a:rPr lang="en-US" sz="1800" dirty="0"/>
              <a:t>Determined by its architecture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0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AF7E-57E1-0F0F-2A5B-565315BC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is an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6737-5D49-4E21-180F-8762493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84042" cy="419893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/>
              <a:t>Abstraction simplifies the view</a:t>
            </a:r>
          </a:p>
          <a:p>
            <a:pPr lvl="2"/>
            <a:r>
              <a:rPr lang="en-US" sz="1900" dirty="0"/>
              <a:t>too many details</a:t>
            </a:r>
          </a:p>
          <a:p>
            <a:pPr lvl="2"/>
            <a:r>
              <a:rPr lang="en-US" sz="2000" dirty="0"/>
              <a:t>selects certain details and suppresses others</a:t>
            </a:r>
            <a:endParaRPr lang="en-US" sz="1900" dirty="0"/>
          </a:p>
          <a:p>
            <a:pPr lvl="1"/>
            <a:r>
              <a:rPr lang="en-US" sz="2600" dirty="0"/>
              <a:t>Architecture - visible interactions between components</a:t>
            </a:r>
          </a:p>
          <a:p>
            <a:pPr lvl="2"/>
            <a:r>
              <a:rPr lang="en-US" sz="1900" dirty="0"/>
              <a:t>APIs</a:t>
            </a:r>
          </a:p>
          <a:p>
            <a:pPr lvl="2"/>
            <a:r>
              <a:rPr lang="en-US" sz="1900" dirty="0"/>
              <a:t>public classes</a:t>
            </a:r>
          </a:p>
          <a:p>
            <a:pPr lvl="2"/>
            <a:r>
              <a:rPr lang="en-US" sz="1900" dirty="0"/>
              <a:t>not hidden internals</a:t>
            </a:r>
          </a:p>
          <a:p>
            <a:pPr lvl="2"/>
            <a:r>
              <a:rPr lang="en-US" sz="1900" dirty="0"/>
              <a:t>levels of abstractions -&gt; subcomponents</a:t>
            </a:r>
          </a:p>
          <a:p>
            <a:pPr lvl="1"/>
            <a:r>
              <a:rPr lang="en-US" sz="2600" dirty="0"/>
              <a:t>Metaphors - good tools for abstracting away complexity</a:t>
            </a:r>
          </a:p>
          <a:p>
            <a:pPr lvl="2"/>
            <a:r>
              <a:rPr lang="en-US" sz="1900" dirty="0"/>
              <a:t>desktop metaphor – Alto, Viewpoint, MacOS, Windows, Gnome</a:t>
            </a:r>
          </a:p>
          <a:p>
            <a:pPr lvl="3"/>
            <a:r>
              <a:rPr lang="en-US" sz="1900" dirty="0"/>
              <a:t>hard drive -&gt; FS -&gt; altering a file system-&gt; -&gt; mv [source] [target] -&gt; drag &amp; drop a file</a:t>
            </a:r>
          </a:p>
          <a:p>
            <a:pPr lvl="3"/>
            <a:r>
              <a:rPr lang="en-US" sz="1900" dirty="0"/>
              <a:t>hide technical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7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B77FE-FF59-6F1C-85B5-188DF2D4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BC12BE-AEFA-BC8E-9EE5-1CBBC8292E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F988-8526-8630-4635-D46721493C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don’t recognize this desktop metaphor, but</a:t>
            </a:r>
          </a:p>
          <a:p>
            <a:pPr lvl="1"/>
            <a:r>
              <a:rPr lang="en-US" dirty="0"/>
              <a:t>you can understand eve if</a:t>
            </a:r>
          </a:p>
          <a:p>
            <a:pPr lvl="1"/>
            <a:r>
              <a:rPr lang="en-US" dirty="0"/>
              <a:t>hidden details are completely different now</a:t>
            </a:r>
          </a:p>
          <a:p>
            <a:pPr lvl="1"/>
            <a:r>
              <a:rPr lang="en-US" dirty="0"/>
              <a:t>SA metaphors work the same way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Patterns are an area in software architecture that is rich in metaphors:</a:t>
            </a:r>
          </a:p>
          <a:p>
            <a:pPr lvl="1"/>
            <a:r>
              <a:rPr lang="en-US" dirty="0"/>
              <a:t>Pipe &amp; Filter</a:t>
            </a:r>
          </a:p>
          <a:p>
            <a:pPr lvl="1"/>
            <a:r>
              <a:rPr lang="en-US" dirty="0"/>
              <a:t>Blackboard</a:t>
            </a:r>
          </a:p>
          <a:p>
            <a:pPr lvl="1"/>
            <a:r>
              <a:rPr lang="en-US" dirty="0"/>
              <a:t>Etc.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D6791-8F3A-A219-3D6C-D4871F19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45734"/>
            <a:ext cx="4312772" cy="43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Benefit of Good Architecture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057400" y="2819400"/>
            <a:ext cx="1828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343400" y="2819400"/>
            <a:ext cx="15240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6400800" y="2819400"/>
            <a:ext cx="1447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8458200" y="2819400"/>
            <a:ext cx="1447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7620000" y="2057401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Value of reuse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2133601" y="3048000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Requirements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6629401" y="3048000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Design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4343400" y="3048000"/>
            <a:ext cx="1415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Architecture</a:t>
            </a: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8763001" y="3048000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Code</a:t>
            </a:r>
          </a:p>
        </p:txBody>
      </p:sp>
      <p:cxnSp>
        <p:nvCxnSpPr>
          <p:cNvPr id="15373" name="Straight Arrow Connector 15"/>
          <p:cNvCxnSpPr>
            <a:cxnSpLocks noChangeShapeType="1"/>
          </p:cNvCxnSpPr>
          <p:nvPr/>
        </p:nvCxnSpPr>
        <p:spPr bwMode="auto">
          <a:xfrm flipH="1">
            <a:off x="3200400" y="2362200"/>
            <a:ext cx="4191000" cy="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2057401" y="4191001"/>
            <a:ext cx="278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Cost of defects</a:t>
            </a:r>
          </a:p>
        </p:txBody>
      </p:sp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4648200" y="1905000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Increase</a:t>
            </a:r>
          </a:p>
        </p:txBody>
      </p:sp>
      <p:cxnSp>
        <p:nvCxnSpPr>
          <p:cNvPr id="15376" name="Straight Arrow Connector 19"/>
          <p:cNvCxnSpPr>
            <a:cxnSpLocks noChangeShapeType="1"/>
            <a:stCxn id="15374" idx="3"/>
          </p:cNvCxnSpPr>
          <p:nvPr/>
        </p:nvCxnSpPr>
        <p:spPr bwMode="auto">
          <a:xfrm flipV="1">
            <a:off x="4841876" y="4419600"/>
            <a:ext cx="4606925" cy="333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TextBox 20"/>
          <p:cNvSpPr txBox="1">
            <a:spLocks noChangeArrowheads="1"/>
          </p:cNvSpPr>
          <p:nvPr/>
        </p:nvSpPr>
        <p:spPr bwMode="auto">
          <a:xfrm>
            <a:off x="6477000" y="4495800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Increase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6E818-B26F-4A32-0195-CDE72361230D}"/>
              </a:ext>
            </a:extLst>
          </p:cNvPr>
          <p:cNvSpPr txBox="1"/>
          <p:nvPr/>
        </p:nvSpPr>
        <p:spPr>
          <a:xfrm>
            <a:off x="1584385" y="5026880"/>
            <a:ext cx="6264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just convenience or scalability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later a fix, the more its cost =&gt; save in a long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earlier shared elements identified, the less a system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message services, 5</a:t>
            </a:r>
            <a:r>
              <a:rPr lang="en-US" baseline="30000" dirty="0"/>
              <a:t>th</a:t>
            </a:r>
            <a:r>
              <a:rPr lang="en-US" dirty="0"/>
              <a:t> in progress</a:t>
            </a:r>
          </a:p>
        </p:txBody>
      </p:sp>
    </p:spTree>
    <p:extLst>
      <p:ext uri="{BB962C8B-B14F-4D97-AF65-F5344CB8AC3E}">
        <p14:creationId xmlns:p14="http://schemas.microsoft.com/office/powerpoint/2010/main" val="426138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ECF2B-2BBD-8C16-8B66-7DE292B9C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487C-860A-997A-71BE-D1A06EF9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3BE2-31BA-F29D-5493-EC06DD3A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858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Requirements &amp; theory - weeks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Architecture &amp; theory – weeks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Doing something – after</a:t>
            </a:r>
          </a:p>
        </p:txBody>
      </p:sp>
    </p:spTree>
    <p:extLst>
      <p:ext uri="{BB962C8B-B14F-4D97-AF65-F5344CB8AC3E}">
        <p14:creationId xmlns:p14="http://schemas.microsoft.com/office/powerpoint/2010/main" val="13681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 “Good”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i="1" dirty="0">
                <a:solidFill>
                  <a:schemeClr val="accent1"/>
                </a:solidFill>
              </a:rPr>
              <a:t>Product (Structural) Guidelines</a:t>
            </a: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 defined functional modules using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hiding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components don’t know how other work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avoid undocumented functionality  =&gt; change -&gt; break other components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separation of concerns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one component responsible for on task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void entanglement =&gt; cannot change w/o external changes</a:t>
            </a:r>
          </a:p>
          <a:p>
            <a:pPr lvl="1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Encapsulates </a:t>
            </a:r>
            <a:r>
              <a:rPr lang="en-US" b="1" dirty="0"/>
              <a:t>functionality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allow changes </a:t>
            </a:r>
          </a:p>
          <a:p>
            <a:pPr lvl="2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1800" dirty="0"/>
              <a:t>Can change a module without breaking something else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 concurrent development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separate teams</a:t>
            </a:r>
          </a:p>
          <a:p>
            <a:pPr lvl="2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1800" dirty="0"/>
              <a:t>Scalable development, no blocking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D7A14F88-231B-4E42-97FE-E8BCBBD4365C}"/>
              </a:ext>
            </a:extLst>
          </p:cNvPr>
          <p:cNvSpPr/>
          <p:nvPr/>
        </p:nvSpPr>
        <p:spPr>
          <a:xfrm>
            <a:off x="6858406" y="4575610"/>
            <a:ext cx="1305426" cy="2767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Technical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E312DE3-E9D9-4B72-B4C1-6A6E953CFA6B}"/>
              </a:ext>
            </a:extLst>
          </p:cNvPr>
          <p:cNvSpPr/>
          <p:nvPr/>
        </p:nvSpPr>
        <p:spPr>
          <a:xfrm>
            <a:off x="7761375" y="5188107"/>
            <a:ext cx="1305426" cy="2767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473832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41E1-7111-9AC3-2741-20A46348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54097B4-9556-FC2D-8A91-CBE68519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 “Good” Architecture?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01F7-2AAC-8E3F-0116-E5BED993B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951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attributes </a:t>
            </a:r>
          </a:p>
          <a:p>
            <a:pPr lvl="1">
              <a:defRPr/>
            </a:pPr>
            <a:r>
              <a:rPr lang="en-US" dirty="0"/>
              <a:t>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standard architectural patterns and tactics specific to each attribute</a:t>
            </a:r>
          </a:p>
          <a:p>
            <a:pPr lvl="1">
              <a:defRPr/>
            </a:pPr>
            <a:r>
              <a:rPr lang="en-US" dirty="0"/>
              <a:t>E.g.,</a:t>
            </a:r>
          </a:p>
          <a:p>
            <a:pPr lvl="2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Scalability -&gt; load balancing, stateless services (why?)</a:t>
            </a:r>
          </a:p>
          <a:p>
            <a:pPr lvl="2">
              <a:defRPr/>
            </a:pPr>
            <a:r>
              <a:rPr lang="en-US" sz="1800" dirty="0"/>
              <a:t>Security -&gt; zero-trust network, encryption</a:t>
            </a:r>
          </a:p>
          <a:p>
            <a:pPr lvl="2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Maintainability</a:t>
            </a:r>
            <a:r>
              <a:rPr lang="en-US" sz="1800" dirty="0"/>
              <a:t> -&gt; standard coding conventions, layered architecture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vendor lock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Risks: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Licensing changes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Cost raise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end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Try open standards with multiple implementations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always possible or rational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6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 “Good”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737" indent="0">
              <a:buNone/>
            </a:pPr>
            <a:r>
              <a:rPr lang="en-US" dirty="0"/>
              <a:t>A well thought-out architecture must consider these important principles: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Build to </a:t>
            </a:r>
            <a:r>
              <a:rPr lang="en-US" u="sng" dirty="0"/>
              <a:t>change</a:t>
            </a:r>
            <a:r>
              <a:rPr lang="en-US" dirty="0"/>
              <a:t> instead of build to last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Modularity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Loose coupling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Clear interfaces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E.g., payment processing – plugin modules for new providers</a:t>
            </a:r>
          </a:p>
          <a:p>
            <a:pPr marL="758063" lvl="2" indent="-223838">
              <a:buFont typeface="Arial" panose="020B0604020202020204" pitchFamily="34" charset="0"/>
              <a:buChar char="•"/>
            </a:pPr>
            <a:r>
              <a:rPr lang="en-US" sz="1800" dirty="0"/>
              <a:t>strategy pattern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Understand the end user needs and the domain before designing components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Need to design a ride-sharing app?</a:t>
            </a:r>
          </a:p>
          <a:p>
            <a:pPr marL="758063" lvl="2" indent="-223838">
              <a:buFont typeface="Arial" panose="020B0604020202020204" pitchFamily="34" charset="0"/>
              <a:buChar char="•"/>
            </a:pPr>
            <a:r>
              <a:rPr lang="en-US" sz="1800" dirty="0"/>
              <a:t>Learn how drivers, dispatchers, riders interact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Need to design an accounting system?</a:t>
            </a:r>
          </a:p>
          <a:p>
            <a:pPr marL="758063" lvl="2" indent="-223838">
              <a:buFont typeface="Arial" panose="020B0604020202020204" pitchFamily="34" charset="0"/>
              <a:buChar char="•"/>
            </a:pPr>
            <a:r>
              <a:rPr lang="en-US" sz="1800" dirty="0"/>
              <a:t>Go &amp; talk to accountants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3C465-41E7-496A-8451-30F448E7A774}"/>
              </a:ext>
            </a:extLst>
          </p:cNvPr>
          <p:cNvSpPr/>
          <p:nvPr/>
        </p:nvSpPr>
        <p:spPr>
          <a:xfrm>
            <a:off x="694157" y="611450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2"/>
              </a:rPr>
              <a:t>https://www.infovista.com/blog/the-importance-of-software-architecture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0176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E487A-495B-5BC3-167A-B8FB7A895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FEFF0DA-4CB6-E3E2-9BAA-B1A42A9B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 “Good” Architecture?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9424C-6387-1522-9A3C-FB710CC3F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8772"/>
          </a:xfrm>
        </p:spPr>
        <p:txBody>
          <a:bodyPr>
            <a:normAutofit/>
          </a:bodyPr>
          <a:lstStyle/>
          <a:p>
            <a:pPr marL="58737" indent="0">
              <a:buNone/>
            </a:pPr>
            <a:r>
              <a:rPr lang="en-US" dirty="0"/>
              <a:t>A well thought-out architecture must consider these important principles: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Decompose into layers and components &amp; identify the key interfaces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Separate “ride booking” from “payments”</a:t>
            </a:r>
          </a:p>
          <a:p>
            <a:pPr marL="758063" lvl="2" indent="-223838">
              <a:buFont typeface="Arial" panose="020B0604020202020204" pitchFamily="34" charset="0"/>
              <a:buChar char="•"/>
            </a:pPr>
            <a:r>
              <a:rPr lang="en-US" sz="1800" dirty="0"/>
              <a:t>Can be another functionality requiring payments</a:t>
            </a:r>
          </a:p>
          <a:p>
            <a:pPr marL="758063" lvl="2" indent="-223838">
              <a:buFont typeface="Arial" panose="020B0604020202020204" pitchFamily="34" charset="0"/>
              <a:buChar char="•"/>
            </a:pPr>
            <a:r>
              <a:rPr lang="en-US" sz="1800" dirty="0"/>
              <a:t>Abstracting – allows Lego bricks thinking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Incremental and iterative approach to designing the architecture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Do not design </a:t>
            </a:r>
            <a:r>
              <a:rPr lang="en-US" b="1" dirty="0"/>
              <a:t>everything</a:t>
            </a:r>
            <a:r>
              <a:rPr lang="en-US" dirty="0"/>
              <a:t> upfront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Requirements will change / become more clear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Technical limitations will emerge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Otherwise – wasted time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e.g., start with a monolith, extract microservices when needed</a:t>
            </a:r>
          </a:p>
          <a:p>
            <a:pPr marL="758063" lvl="2" indent="-223838">
              <a:buFont typeface="Arial" panose="020B0604020202020204" pitchFamily="34" charset="0"/>
              <a:buChar char="•"/>
            </a:pPr>
            <a:r>
              <a:rPr lang="en-US" dirty="0"/>
              <a:t>Job interview – bank – we want microservices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D2F5A4-B48F-902E-CF7F-07E7D6A21884}"/>
              </a:ext>
            </a:extLst>
          </p:cNvPr>
          <p:cNvSpPr/>
          <p:nvPr/>
        </p:nvSpPr>
        <p:spPr>
          <a:xfrm>
            <a:off x="694157" y="611450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2"/>
              </a:rPr>
              <a:t>https://www.infovista.com/blog/the-importance-of-software-architecture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062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B812B-49D4-5C34-2DBB-5C34EA61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EA5CF4B-718C-21DC-1A6A-FCDF7B1C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 “Good” Architecture?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7AC8-D64C-5619-6038-D66D1B9BB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" indent="0">
              <a:buNone/>
            </a:pPr>
            <a:r>
              <a:rPr lang="en-US" dirty="0"/>
              <a:t>A well thought-out architecture must consider these important principles: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Learn from history, document your decisions and identify and mitigate key risks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Use previous experience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Write down why decisions are made (reasons, alternatives, factors, logic)</a:t>
            </a:r>
          </a:p>
          <a:p>
            <a:pPr marL="758063" lvl="2" indent="-223838">
              <a:buFont typeface="Arial" panose="020B0604020202020204" pitchFamily="34" charset="0"/>
              <a:buChar char="•"/>
            </a:pPr>
            <a:r>
              <a:rPr lang="en-US" sz="1800" dirty="0"/>
              <a:t>Future architects will not need to re-evaluate everything</a:t>
            </a:r>
          </a:p>
          <a:p>
            <a:pPr marL="758063" lvl="2" indent="-223838">
              <a:buFont typeface="Arial" panose="020B0604020202020204" pitchFamily="34" charset="0"/>
              <a:buChar char="•"/>
            </a:pPr>
            <a:r>
              <a:rPr lang="en-US" sz="1800" dirty="0"/>
              <a:t>Helps engineers to understand the context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Do not under-invest in architecture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Design </a:t>
            </a:r>
            <a:r>
              <a:rPr lang="en-US" b="1" dirty="0"/>
              <a:t>something</a:t>
            </a:r>
            <a:r>
              <a:rPr lang="en-US" dirty="0"/>
              <a:t> upfront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Make it flexible / maintainable</a:t>
            </a:r>
          </a:p>
          <a:p>
            <a:pPr marL="575183" lvl="1" indent="-223838">
              <a:buFont typeface="Arial" panose="020B0604020202020204" pitchFamily="34" charset="0"/>
              <a:buChar char="•"/>
            </a:pPr>
            <a:r>
              <a:rPr lang="en-US" dirty="0"/>
              <a:t>Decrease the development / maintenance cost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What would you change in your past projects? Think after each future project.</a:t>
            </a:r>
          </a:p>
          <a:p>
            <a:pPr marL="282575" indent="-223838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9103BB-9ED7-B540-8DA0-860C53ED505F}"/>
              </a:ext>
            </a:extLst>
          </p:cNvPr>
          <p:cNvSpPr/>
          <p:nvPr/>
        </p:nvSpPr>
        <p:spPr>
          <a:xfrm>
            <a:off x="694157" y="611450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2"/>
              </a:rPr>
              <a:t>https://www.infovista.com/blog/the-importance-of-software-architecture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61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6BCE-886E-EA62-591D-C670DB37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68539" cy="1450757"/>
          </a:xfrm>
        </p:spPr>
        <p:txBody>
          <a:bodyPr/>
          <a:lstStyle/>
          <a:p>
            <a:r>
              <a:rPr lang="en-US" dirty="0"/>
              <a:t>Architecture is a set of Software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4C7DB-0634-5BF6-1B62-50A9AE3D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single structure defines the architecture</a:t>
            </a:r>
          </a:p>
          <a:p>
            <a:r>
              <a:rPr lang="en-US" dirty="0"/>
              <a:t>There are three broad categories of structures: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Module Structures – the static design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Component-and-Connector Structures – describe the dynamic aspects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 Structures – how the software maps into non-software entities, think about how a system is built.</a:t>
            </a:r>
          </a:p>
          <a:p>
            <a:r>
              <a:rPr lang="en-US" dirty="0"/>
              <a:t>We will discuss these in detail throughout this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69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9770-4684-F06A-C0CC-59AB8F4D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is about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0263-D5CB-EDCF-FDEF-13C80C42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18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Software structures provide the “Lego blocks” of the system.</a:t>
            </a:r>
          </a:p>
          <a:p>
            <a:r>
              <a:rPr lang="en-US" dirty="0"/>
              <a:t>How do they behave?</a:t>
            </a:r>
          </a:p>
          <a:p>
            <a:pPr lvl="1"/>
            <a:r>
              <a:rPr lang="en-US" dirty="0"/>
              <a:t>What interactions are there?</a:t>
            </a:r>
          </a:p>
          <a:p>
            <a:pPr lvl="2"/>
            <a:r>
              <a:rPr lang="en-US" sz="1600" dirty="0"/>
              <a:t>Drivers? Riders? Administrators? Support operators?</a:t>
            </a:r>
          </a:p>
          <a:p>
            <a:pPr lvl="3"/>
            <a:r>
              <a:rPr lang="en-US" sz="1600" dirty="0"/>
              <a:t>How specifically for each?</a:t>
            </a:r>
          </a:p>
          <a:p>
            <a:pPr lvl="2"/>
            <a:r>
              <a:rPr lang="en-US" sz="1600" dirty="0"/>
              <a:t>Push-notifications?</a:t>
            </a:r>
          </a:p>
          <a:p>
            <a:pPr lvl="2"/>
            <a:r>
              <a:rPr lang="en-US" sz="1600" dirty="0"/>
              <a:t>Server API?</a:t>
            </a:r>
          </a:p>
          <a:p>
            <a:pPr lvl="1"/>
            <a:r>
              <a:rPr lang="en-US" dirty="0"/>
              <a:t>Request-specific behavior?</a:t>
            </a:r>
          </a:p>
          <a:p>
            <a:pPr lvl="2"/>
            <a:r>
              <a:rPr lang="en-US" sz="1600" dirty="0"/>
              <a:t>All hail use cases &amp; their implementation</a:t>
            </a:r>
          </a:p>
          <a:p>
            <a:pPr lvl="1"/>
            <a:r>
              <a:rPr lang="en-US" dirty="0"/>
              <a:t>What if </a:t>
            </a:r>
            <a:r>
              <a:rPr lang="en-US" dirty="0" err="1"/>
              <a:t>smt</a:t>
            </a:r>
            <a:r>
              <a:rPr lang="en-US" dirty="0"/>
              <a:t> is wrong?</a:t>
            </a:r>
          </a:p>
          <a:p>
            <a:pPr lvl="2"/>
            <a:r>
              <a:rPr lang="en-US" sz="1600" dirty="0"/>
              <a:t>E.g., payment gateways is out -&gt; retry 3 times (exponentially?) -&gt; mark “pending payment” -&gt; notify support</a:t>
            </a:r>
          </a:p>
          <a:p>
            <a:pPr lvl="2"/>
            <a:r>
              <a:rPr lang="en-US" sz="1600" dirty="0"/>
              <a:t>Every possible scenario =&gt; happy path is easy, unhappy ones – real complexity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Understanding, capturing, documenting and ensuring that these ideas are carried forward into the implementation is </a:t>
            </a:r>
            <a:r>
              <a:rPr lang="en-US" b="1" dirty="0"/>
              <a:t>Software Architecture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14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90A7-0454-52D8-E694-E8C50403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Car – </a:t>
            </a:r>
            <a:r>
              <a:rPr lang="en-US"/>
              <a:t>understanding behavior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74A068-44A7-3DC7-5D50-A80C63B7C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539" y="1791811"/>
            <a:ext cx="5821116" cy="327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586AF-5EEF-969B-9FA9-B8CA3F683AFC}"/>
              </a:ext>
            </a:extLst>
          </p:cNvPr>
          <p:cNvSpPr txBox="1"/>
          <p:nvPr/>
        </p:nvSpPr>
        <p:spPr>
          <a:xfrm>
            <a:off x="259545" y="6532569"/>
            <a:ext cx="4068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https://www.granstudio.com/grammer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F3651-05CD-0949-43C4-05E5D4DE3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890" y="3168207"/>
            <a:ext cx="5413195" cy="3044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34342-CA16-054F-7E82-8ABFC869CEEF}"/>
              </a:ext>
            </a:extLst>
          </p:cNvPr>
          <p:cNvSpPr txBox="1"/>
          <p:nvPr/>
        </p:nvSpPr>
        <p:spPr>
          <a:xfrm>
            <a:off x="899321" y="5066189"/>
            <a:ext cx="54495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</a:rPr>
              <a:t>Designing an autonomous car interior for endless possibilities</a:t>
            </a:r>
          </a:p>
          <a:p>
            <a:endParaRPr lang="en-US" sz="1400" b="1" dirty="0">
              <a:effectLst/>
            </a:endParaRPr>
          </a:p>
          <a:p>
            <a:r>
              <a:rPr lang="en-US" sz="1400" dirty="0">
                <a:effectLst/>
              </a:rPr>
              <a:t>For </a:t>
            </a:r>
            <a:r>
              <a:rPr lang="en-US" sz="1400" dirty="0" err="1">
                <a:effectLst/>
              </a:rPr>
              <a:t>Grammer</a:t>
            </a:r>
            <a:r>
              <a:rPr lang="en-US" sz="1400" dirty="0">
                <a:effectLst/>
              </a:rPr>
              <a:t> AG, a leading interior component supplier, we defined a vision on how semi-autonomous car interiors might look for the next generation of cars with Level 4 Autonomy.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21D62-1C83-C34A-7321-00F6F5D0EBD4}"/>
              </a:ext>
            </a:extLst>
          </p:cNvPr>
          <p:cNvSpPr txBox="1"/>
          <p:nvPr/>
        </p:nvSpPr>
        <p:spPr>
          <a:xfrm>
            <a:off x="6994655" y="2021267"/>
            <a:ext cx="508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depends on required behavior / functionality</a:t>
            </a:r>
          </a:p>
        </p:txBody>
      </p:sp>
    </p:spTree>
    <p:extLst>
      <p:ext uri="{BB962C8B-B14F-4D97-AF65-F5344CB8AC3E}">
        <p14:creationId xmlns:p14="http://schemas.microsoft.com/office/powerpoint/2010/main" val="999482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B60B-228F-4DF4-82A5-2C4B0091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requirements matter to Architecture?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5C12-6BB5-46E9-94B4-2E3C9D2C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Does the architect need every detail?</a:t>
            </a:r>
          </a:p>
          <a:p>
            <a:pPr lvl="0"/>
            <a:r>
              <a:rPr lang="en-US" dirty="0"/>
              <a:t>No, only things that affect the architecture</a:t>
            </a:r>
          </a:p>
          <a:p>
            <a:pPr lvl="0"/>
            <a:r>
              <a:rPr lang="en-US" dirty="0"/>
              <a:t>Examples: </a:t>
            </a:r>
          </a:p>
          <a:p>
            <a:pPr lvl="1"/>
            <a:r>
              <a:rPr lang="en-US" dirty="0"/>
              <a:t># of stories; </a:t>
            </a:r>
          </a:p>
          <a:p>
            <a:pPr lvl="1"/>
            <a:r>
              <a:rPr lang="en-US" dirty="0"/>
              <a:t># rooms; </a:t>
            </a:r>
          </a:p>
          <a:p>
            <a:pPr lvl="1"/>
            <a:r>
              <a:rPr lang="en-US" dirty="0"/>
              <a:t>position of house relative to sun; </a:t>
            </a:r>
          </a:p>
          <a:p>
            <a:pPr lvl="1"/>
            <a:r>
              <a:rPr lang="en-US" dirty="0"/>
              <a:t>local regulations/ ordnances; </a:t>
            </a:r>
          </a:p>
          <a:p>
            <a:pPr lvl="1"/>
            <a:r>
              <a:rPr lang="en-US" dirty="0"/>
              <a:t>geographic location (hot/ code); </a:t>
            </a:r>
          </a:p>
          <a:p>
            <a:pPr lvl="1"/>
            <a:r>
              <a:rPr lang="en-US" dirty="0"/>
              <a:t>type of heating; </a:t>
            </a:r>
          </a:p>
          <a:p>
            <a:pPr lvl="1"/>
            <a:r>
              <a:rPr lang="en-US" dirty="0"/>
              <a:t>open spaces desires</a:t>
            </a:r>
          </a:p>
          <a:p>
            <a:pPr lvl="0"/>
            <a:r>
              <a:rPr lang="en-US" dirty="0"/>
              <a:t>Examples of don’t care: Paint color; trim types; kitchen appliances; …</a:t>
            </a:r>
          </a:p>
          <a:p>
            <a:pPr lvl="1"/>
            <a:r>
              <a:rPr lang="en-US" dirty="0"/>
              <a:t>They are cometic &amp; interchangeable</a:t>
            </a:r>
          </a:p>
        </p:txBody>
      </p:sp>
    </p:spTree>
    <p:extLst>
      <p:ext uri="{BB962C8B-B14F-4D97-AF65-F5344CB8AC3E}">
        <p14:creationId xmlns:p14="http://schemas.microsoft.com/office/powerpoint/2010/main" val="490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C8FA3-3443-C781-079A-37B88AFD3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B8F1-5B4D-ABE7-EEA7-BE1E9083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requirements matter to Architecture?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3907-39D0-9C6C-91AE-98BB4441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0480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Ask yourself: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Does it affect structural decisions?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Does it affect system behavior?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dirty="0"/>
              <a:t>auth vs report background color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Does it restrict possible technologies?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Android app -&gt; no Swift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it legal necessity?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Types of requirements:</a:t>
            </a:r>
          </a:p>
          <a:p>
            <a:pPr lvl="1"/>
            <a:r>
              <a:rPr lang="en-US" dirty="0"/>
              <a:t>User requirements -&gt; allow to reset passwords</a:t>
            </a:r>
          </a:p>
          <a:p>
            <a:pPr lvl="1"/>
            <a:r>
              <a:rPr lang="en-US" dirty="0"/>
              <a:t>Workflow requirements -&gt; new orders to be routed to this mailbox</a:t>
            </a:r>
          </a:p>
          <a:p>
            <a:pPr lvl="1"/>
            <a:r>
              <a:rPr lang="en-US" dirty="0"/>
              <a:t>Environment and constraints -&gt; must run on Windows and Linux</a:t>
            </a:r>
          </a:p>
          <a:p>
            <a:pPr lvl="0"/>
            <a:r>
              <a:rPr lang="en-US" dirty="0"/>
              <a:t>… but not every detail</a:t>
            </a:r>
          </a:p>
          <a:p>
            <a:pPr lvl="1"/>
            <a:r>
              <a:rPr lang="en-US" dirty="0"/>
              <a:t>no, I don’t care about a button 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1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33FB9-331A-37FB-F89C-38826573F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264-2CED-E90E-F48A-B9008865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F301-ECC8-CF5E-3AEF-3F9A3577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858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Weave architecture &amp;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Start with architecture &amp; architectural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Requirements (relating to what learnt on architecture)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Connect requirements and architecture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More real-world approach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Start </a:t>
            </a:r>
            <a:r>
              <a:rPr lang="en-US" sz="1800" dirty="0" err="1"/>
              <a:t>architecturing</a:t>
            </a:r>
            <a:r>
              <a:rPr lang="en-US" sz="1800" dirty="0"/>
              <a:t> during requirements discussion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Ask for requirement clarifications based on </a:t>
            </a:r>
            <a:r>
              <a:rPr lang="en-US" sz="1800" dirty="0" err="1"/>
              <a:t>architecturing</a:t>
            </a:r>
            <a:endParaRPr lang="en-US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Understanding of system components / layers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Critically important for successful system design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Hands-on activities on architecture shaping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Plenty of writing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Reflects architecture shaping process &amp;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425916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AF9F-8058-4236-AD0C-9E215F82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2B3B-1391-4F9A-8FD7-1E7B1C96A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29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There are Architecturally important needs, and then ‘other’</a:t>
            </a:r>
          </a:p>
          <a:p>
            <a:pPr lvl="1"/>
            <a:r>
              <a:rPr lang="en-US" dirty="0"/>
              <a:t>ASR = Architecturally Significant Requirements</a:t>
            </a:r>
          </a:p>
          <a:p>
            <a:pPr lvl="1"/>
            <a:r>
              <a:rPr lang="en-US" dirty="0"/>
              <a:t>Can misclassify ASR</a:t>
            </a:r>
          </a:p>
          <a:p>
            <a:pPr lvl="1"/>
            <a:r>
              <a:rPr lang="en-US" dirty="0"/>
              <a:t>New ASR can be introduced</a:t>
            </a:r>
          </a:p>
          <a:p>
            <a:pPr lvl="1"/>
            <a:r>
              <a:rPr lang="en-US" dirty="0"/>
              <a:t>‘Other’ become ASR</a:t>
            </a:r>
          </a:p>
          <a:p>
            <a:pPr lvl="2"/>
            <a:r>
              <a:rPr lang="en-US" sz="1800" dirty="0"/>
              <a:t>Dynamic life for dynamic people</a:t>
            </a:r>
          </a:p>
          <a:p>
            <a:pPr lvl="2"/>
            <a:r>
              <a:rPr lang="en-US" sz="1800" dirty="0"/>
              <a:t>Think what can become ASR in future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064129A-CC09-4DB4-D73E-E9762DF19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2C17-F049-D026-C59A-85B934B4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1238-9CA9-D6C7-741E-DB91A04E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2935"/>
          </a:xfrm>
        </p:spPr>
        <p:txBody>
          <a:bodyPr>
            <a:normAutofit/>
          </a:bodyPr>
          <a:lstStyle/>
          <a:p>
            <a:r>
              <a:rPr lang="en-US" dirty="0"/>
              <a:t>In houses, architects need to understand </a:t>
            </a:r>
          </a:p>
          <a:p>
            <a:pPr lvl="1"/>
            <a:r>
              <a:rPr lang="en-US" dirty="0"/>
              <a:t>the physics and science behind the decisions </a:t>
            </a:r>
          </a:p>
          <a:p>
            <a:pPr lvl="1"/>
            <a:r>
              <a:rPr lang="en-US" dirty="0"/>
              <a:t>impacts of their decisions (load, stability, safety, aesthetics, …)</a:t>
            </a:r>
          </a:p>
          <a:p>
            <a:pPr lvl="1"/>
            <a:r>
              <a:rPr lang="en-US" dirty="0"/>
              <a:t>E.g., wood vs concrete &amp; glass</a:t>
            </a:r>
          </a:p>
          <a:p>
            <a:r>
              <a:rPr lang="en-US" dirty="0"/>
              <a:t>In software you need the same thing.  </a:t>
            </a:r>
          </a:p>
          <a:p>
            <a:r>
              <a:rPr lang="en-US" dirty="0"/>
              <a:t>Understand </a:t>
            </a:r>
          </a:p>
          <a:p>
            <a:pPr lvl="1"/>
            <a:r>
              <a:rPr lang="en-US" dirty="0"/>
              <a:t>what is behind all the possibilities for arch. choices and decisions</a:t>
            </a:r>
          </a:p>
          <a:p>
            <a:pPr lvl="1"/>
            <a:r>
              <a:rPr lang="en-US" dirty="0"/>
              <a:t>implications with each choice</a:t>
            </a:r>
          </a:p>
          <a:p>
            <a:pPr lvl="0"/>
            <a:r>
              <a:rPr lang="en-US" dirty="0"/>
              <a:t>There are Architecturally important needs, and then ‘other’</a:t>
            </a:r>
          </a:p>
          <a:p>
            <a:pPr lvl="1"/>
            <a:r>
              <a:rPr lang="en-US" dirty="0"/>
              <a:t>ASR = Architecturally Significant Requirements</a:t>
            </a:r>
          </a:p>
          <a:p>
            <a:pPr lvl="1"/>
            <a:r>
              <a:rPr lang="en-US" dirty="0"/>
              <a:t>PS: Sometimes ‘other’ comes back as architecturally important</a:t>
            </a:r>
          </a:p>
          <a:p>
            <a:pPr lvl="1"/>
            <a:r>
              <a:rPr lang="en-US" dirty="0"/>
              <a:t>PPS: watch out for unexpected consequences of choices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76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4866-4F68-1FBD-4513-4E384799A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1D44-DAAC-0F86-4553-1C497335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0667-95C2-0F36-D72B-B9BC8BC7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2935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PPS: watch out for unexpected consequences of choices</a:t>
            </a:r>
          </a:p>
          <a:p>
            <a:pPr lvl="1"/>
            <a:r>
              <a:rPr lang="en-US" dirty="0"/>
              <a:t>E.g.,</a:t>
            </a:r>
          </a:p>
          <a:p>
            <a:pPr lvl="2"/>
            <a:r>
              <a:rPr lang="en-US" sz="1800" dirty="0"/>
              <a:t>Designed a system for the US</a:t>
            </a:r>
          </a:p>
          <a:p>
            <a:pPr lvl="2"/>
            <a:r>
              <a:rPr lang="en-US" sz="1800" dirty="0"/>
              <a:t>No way to delete user data</a:t>
            </a:r>
          </a:p>
          <a:p>
            <a:pPr lvl="2"/>
            <a:r>
              <a:rPr lang="en-US" sz="1800" dirty="0"/>
              <a:t>Business expanded to EU</a:t>
            </a:r>
          </a:p>
          <a:p>
            <a:pPr lvl="2"/>
            <a:r>
              <a:rPr lang="en-US" sz="1800" dirty="0"/>
              <a:t>Hello, GDPR</a:t>
            </a:r>
          </a:p>
          <a:p>
            <a:pPr lvl="2"/>
            <a:r>
              <a:rPr lang="en-US" sz="1800" dirty="0"/>
              <a:t>Need to be able delete the data from EVERYWHERE</a:t>
            </a:r>
          </a:p>
          <a:p>
            <a:pPr lvl="3"/>
            <a:r>
              <a:rPr lang="en-US" sz="1800" dirty="0"/>
              <a:t>databases (dozens+)</a:t>
            </a:r>
          </a:p>
          <a:p>
            <a:pPr lvl="3"/>
            <a:r>
              <a:rPr lang="en-US" sz="1800" dirty="0"/>
              <a:t>data lakes</a:t>
            </a:r>
          </a:p>
          <a:p>
            <a:pPr lvl="3"/>
            <a:r>
              <a:rPr lang="en-US" sz="1800" dirty="0"/>
              <a:t>data marts</a:t>
            </a:r>
          </a:p>
          <a:p>
            <a:pPr lvl="3"/>
            <a:r>
              <a:rPr lang="en-US" sz="1800" dirty="0"/>
              <a:t>logs</a:t>
            </a:r>
          </a:p>
          <a:p>
            <a:pPr lvl="3"/>
            <a:r>
              <a:rPr lang="en-US" sz="1800" dirty="0"/>
              <a:t>backups</a:t>
            </a:r>
          </a:p>
          <a:p>
            <a:pPr lvl="3"/>
            <a:r>
              <a:rPr lang="en-US" sz="1800" dirty="0" err="1"/>
              <a:t>etc</a:t>
            </a:r>
            <a:endParaRPr lang="en-US" sz="1800" dirty="0"/>
          </a:p>
          <a:p>
            <a:pPr lvl="2"/>
            <a:r>
              <a:rPr lang="en-US" sz="1800" dirty="0"/>
              <a:t>Massive system redesign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7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43A6-3E72-BA6B-924D-8B967D56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6AF7-1675-FC7F-C5C6-1C5BE1C0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utopia-std"/>
              </a:rPr>
              <a:t>1975 observation known as Gall’s Law (named for pediatrician and systems design theorist John Gall)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utopia-std"/>
              </a:rPr>
              <a:t> “A complex system that works is invariably found to have evolved from a simple system that worked,”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utopia-std"/>
              </a:rPr>
              <a:t>“A complex system designed from scratch never works and cannot be patched up to make it work. You have to start over with a working simple system.”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utopia-std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utopia-std"/>
              </a:rPr>
              <a:t>Try to build Google from scratch.</a:t>
            </a:r>
          </a:p>
          <a:p>
            <a:pPr marL="0" indent="0">
              <a:buNone/>
            </a:pPr>
            <a:r>
              <a:rPr lang="en-US" dirty="0">
                <a:latin typeface="utopia-std"/>
              </a:rPr>
              <a:t>No ‘big-bang theory’.  Architecture (like everything else in software) is inherently iterative 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BE5BD-01AE-26A2-E2EB-F83FFB73DBC8}"/>
              </a:ext>
            </a:extLst>
          </p:cNvPr>
          <p:cNvSpPr txBox="1"/>
          <p:nvPr/>
        </p:nvSpPr>
        <p:spPr>
          <a:xfrm>
            <a:off x="797133" y="5621480"/>
            <a:ext cx="1033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John Gall (author)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0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15E1-B0DE-4CED-ADB7-208BFD92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BBD1-F46B-4816-A5B8-B48B8393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build from the ground up – just like a house</a:t>
            </a:r>
          </a:p>
          <a:p>
            <a:r>
              <a:rPr lang="en-US" dirty="0"/>
              <a:t>In software, what makes an Application?  What are the main pieces?</a:t>
            </a:r>
          </a:p>
          <a:p>
            <a:pPr lvl="1"/>
            <a:r>
              <a:rPr lang="en-US" dirty="0"/>
              <a:t>Computer – executes your code</a:t>
            </a:r>
          </a:p>
          <a:p>
            <a:pPr lvl="1"/>
            <a:r>
              <a:rPr lang="en-US" dirty="0"/>
              <a:t>Connectors (networks) – communications for your systems</a:t>
            </a:r>
          </a:p>
          <a:p>
            <a:pPr lvl="1"/>
            <a:r>
              <a:rPr lang="en-US" dirty="0"/>
              <a:t>Components – existing tools</a:t>
            </a:r>
          </a:p>
          <a:p>
            <a:pPr lvl="1"/>
            <a:r>
              <a:rPr lang="en-US" dirty="0"/>
              <a:t>And then your own software</a:t>
            </a:r>
          </a:p>
          <a:p>
            <a:r>
              <a:rPr lang="en-US" dirty="0"/>
              <a:t>To be able to architect software, you must first be literate in the basics</a:t>
            </a:r>
          </a:p>
          <a:p>
            <a:pPr lvl="1"/>
            <a:r>
              <a:rPr lang="en-US" dirty="0"/>
              <a:t>Before you can write a novel, you must learn English, grammar, etc.</a:t>
            </a:r>
          </a:p>
          <a:p>
            <a:pPr lvl="1"/>
            <a:r>
              <a:rPr lang="en-US" dirty="0"/>
              <a:t>We will give you a (brief) foundation in computer literacy before architecture</a:t>
            </a:r>
          </a:p>
          <a:p>
            <a:r>
              <a:rPr lang="en-US" dirty="0"/>
              <a:t>To be able to architect, you must be able to analyze and measure!</a:t>
            </a:r>
          </a:p>
        </p:txBody>
      </p:sp>
    </p:spTree>
    <p:extLst>
      <p:ext uri="{BB962C8B-B14F-4D97-AF65-F5344CB8AC3E}">
        <p14:creationId xmlns:p14="http://schemas.microsoft.com/office/powerpoint/2010/main" val="4012985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5CE4-7814-948E-1945-DF7D7E83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323F-FF5E-A546-DD6F-0F8828C1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Architecture In Practice (4</a:t>
            </a:r>
            <a:r>
              <a:rPr lang="en-US" baseline="30000" dirty="0"/>
              <a:t>th</a:t>
            </a:r>
            <a:r>
              <a:rPr lang="en-US" dirty="0"/>
              <a:t> ed.)</a:t>
            </a:r>
          </a:p>
          <a:p>
            <a:r>
              <a:rPr lang="en-US" dirty="0"/>
              <a:t>- How does an architecture serve as a basic for analysis?  For decision making … etc.</a:t>
            </a:r>
          </a:p>
        </p:txBody>
      </p:sp>
    </p:spTree>
    <p:extLst>
      <p:ext uri="{BB962C8B-B14F-4D97-AF65-F5344CB8AC3E}">
        <p14:creationId xmlns:p14="http://schemas.microsoft.com/office/powerpoint/2010/main" val="38657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BC90-FF7F-44C9-A6A5-241EE6D7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6228"/>
            <a:ext cx="10058400" cy="1450757"/>
          </a:xfrm>
        </p:spPr>
        <p:txBody>
          <a:bodyPr/>
          <a:lstStyle/>
          <a:p>
            <a:r>
              <a:rPr lang="en-US" dirty="0"/>
              <a:t>So you think you know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AC2E9-3186-4B53-A7B6-BBB60721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But do you understand what you are doing?</a:t>
            </a:r>
          </a:p>
          <a:p>
            <a:r>
              <a:rPr lang="en-US" dirty="0"/>
              <a:t>Do you understand WHY &amp; HOW your code works?</a:t>
            </a:r>
          </a:p>
          <a:p>
            <a:pPr lvl="1"/>
            <a:r>
              <a:rPr lang="en-US" dirty="0"/>
              <a:t>Knowing the syntax is not enough</a:t>
            </a:r>
          </a:p>
          <a:p>
            <a:pPr lvl="1"/>
            <a:r>
              <a:rPr lang="en-US" dirty="0"/>
              <a:t>E.g., how is a recursion executed really?</a:t>
            </a:r>
          </a:p>
          <a:p>
            <a:pPr lvl="2"/>
            <a:r>
              <a:rPr lang="en-US" sz="1800" dirty="0"/>
              <a:t>tail call optimization – why &amp; when?</a:t>
            </a:r>
          </a:p>
          <a:p>
            <a:pPr lvl="1"/>
            <a:r>
              <a:rPr lang="en-US" dirty="0"/>
              <a:t>E.g., Java string pool</a:t>
            </a:r>
          </a:p>
          <a:p>
            <a:pPr lvl="2"/>
            <a:r>
              <a:rPr lang="en-US" sz="1800" dirty="0"/>
              <a:t>when new one is created &amp; when is reused?</a:t>
            </a:r>
          </a:p>
          <a:p>
            <a:r>
              <a:rPr lang="en-US" dirty="0"/>
              <a:t>Do you understand all the pieces that come together to make it work?</a:t>
            </a:r>
          </a:p>
          <a:p>
            <a:pPr lvl="1"/>
            <a:r>
              <a:rPr lang="en-US" dirty="0"/>
              <a:t>Physical aspect is important too</a:t>
            </a:r>
          </a:p>
          <a:p>
            <a:pPr lvl="2"/>
            <a:r>
              <a:rPr lang="en-US" sz="1800" dirty="0"/>
              <a:t>E.g., replication, multi-region setups, CAP theorem, edge servers,..</a:t>
            </a:r>
          </a:p>
          <a:p>
            <a:pPr lvl="2"/>
            <a:r>
              <a:rPr lang="en-US" sz="1800" dirty="0"/>
              <a:t>Cloud is somebody’s computer</a:t>
            </a:r>
          </a:p>
          <a:p>
            <a:pPr lvl="1"/>
            <a:r>
              <a:rPr lang="en-US" dirty="0"/>
              <a:t>E.g., auth screen – Auth API, token storage, network routing, encryption, </a:t>
            </a:r>
            <a:r>
              <a:rPr lang="en-US" dirty="0" err="1"/>
              <a:t>etc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026" name="Picture 2" descr="570 Big bang theory ideas in 2025 | big bang theory, big bang theory funny,  bigbang">
            <a:extLst>
              <a:ext uri="{FF2B5EF4-FFF2-40B4-BE49-F238E27FC236}">
                <a16:creationId xmlns:a16="http://schemas.microsoft.com/office/drawing/2014/main" id="{6167EB46-3218-C9EE-7BC6-A7E79FDE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95" y="2082667"/>
            <a:ext cx="3037974" cy="30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5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A8480-F007-F3E1-DDCE-22D1E27E2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8D0F-857B-F7C5-61B1-90C7C082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think you know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BF44-BAAF-8B23-F29B-C63E22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understand how changes in one area affect other areas?</a:t>
            </a:r>
          </a:p>
          <a:p>
            <a:pPr lvl="1"/>
            <a:r>
              <a:rPr lang="en-US" dirty="0"/>
              <a:t>Everything is interconnected</a:t>
            </a:r>
          </a:p>
          <a:p>
            <a:pPr lvl="1"/>
            <a:r>
              <a:rPr lang="en-US" dirty="0"/>
              <a:t>Change one thing -&gt; ripple effect</a:t>
            </a:r>
          </a:p>
          <a:p>
            <a:pPr lvl="2"/>
            <a:r>
              <a:rPr lang="en-US" sz="1800" dirty="0"/>
              <a:t>From UI to compiler optimizations</a:t>
            </a:r>
          </a:p>
          <a:p>
            <a:pPr lvl="1"/>
            <a:r>
              <a:rPr lang="en-US" dirty="0"/>
              <a:t>E.g., need to increase UI responsiveness</a:t>
            </a:r>
          </a:p>
          <a:p>
            <a:pPr lvl="2"/>
            <a:r>
              <a:rPr lang="en-US" sz="1800" dirty="0"/>
              <a:t>Create DB read-only replicas (new hardware and software)</a:t>
            </a:r>
          </a:p>
          <a:p>
            <a:pPr lvl="3"/>
            <a:r>
              <a:rPr lang="en-US" sz="1800" dirty="0"/>
              <a:t>Master-Slave vs Master-Master</a:t>
            </a:r>
          </a:p>
          <a:p>
            <a:pPr lvl="3"/>
            <a:r>
              <a:rPr lang="en-US" sz="1800" dirty="0"/>
              <a:t>Bin log vs transaction log</a:t>
            </a:r>
          </a:p>
          <a:p>
            <a:pPr lvl="2"/>
            <a:r>
              <a:rPr lang="en-US" sz="1800" dirty="0"/>
              <a:t>Reconfigure DB</a:t>
            </a:r>
          </a:p>
          <a:p>
            <a:pPr lvl="2"/>
            <a:r>
              <a:rPr lang="en-US" sz="1800" dirty="0"/>
              <a:t>Change network configuration</a:t>
            </a:r>
          </a:p>
          <a:p>
            <a:pPr lvl="2"/>
            <a:r>
              <a:rPr lang="en-US" sz="1800" dirty="0"/>
              <a:t>Rewrite DAO layer</a:t>
            </a:r>
          </a:p>
          <a:p>
            <a:pPr lvl="2"/>
            <a:r>
              <a:rPr lang="en-US" sz="1800" dirty="0"/>
              <a:t>Modify business logic</a:t>
            </a:r>
          </a:p>
        </p:txBody>
      </p:sp>
    </p:spTree>
    <p:extLst>
      <p:ext uri="{BB962C8B-B14F-4D97-AF65-F5344CB8AC3E}">
        <p14:creationId xmlns:p14="http://schemas.microsoft.com/office/powerpoint/2010/main" val="94057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3032F-8E7E-9120-2236-22BA3362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460B-2647-6DA8-881F-FB791F22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think you know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E787-21C0-0388-62C3-386E59E4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you understand how the architecture and the software affect the people who use it?</a:t>
            </a:r>
          </a:p>
          <a:p>
            <a:pPr lvl="1"/>
            <a:r>
              <a:rPr lang="en-US" dirty="0"/>
              <a:t>E.g., cache misconfiguration</a:t>
            </a:r>
          </a:p>
          <a:p>
            <a:pPr lvl="2"/>
            <a:r>
              <a:rPr lang="en-US" sz="1800" dirty="0"/>
              <a:t>A lot of misses</a:t>
            </a:r>
          </a:p>
          <a:p>
            <a:pPr lvl="2"/>
            <a:r>
              <a:rPr lang="en-US" sz="1800" dirty="0"/>
              <a:t>Slow page loading speed</a:t>
            </a:r>
          </a:p>
          <a:p>
            <a:pPr lvl="2"/>
            <a:r>
              <a:rPr lang="en-US" sz="1800" dirty="0"/>
              <a:t>Customers abandon shopping carts</a:t>
            </a:r>
          </a:p>
          <a:p>
            <a:pPr lvl="1"/>
            <a:r>
              <a:rPr lang="en-US" dirty="0"/>
              <a:t>E.g., scalable architecture</a:t>
            </a:r>
          </a:p>
          <a:p>
            <a:pPr lvl="2"/>
            <a:r>
              <a:rPr lang="en-US" sz="1800" dirty="0"/>
              <a:t>Additional hardware</a:t>
            </a:r>
          </a:p>
          <a:p>
            <a:pPr lvl="2"/>
            <a:r>
              <a:rPr lang="en-US" sz="1800" dirty="0"/>
              <a:t>Seamless failover</a:t>
            </a:r>
          </a:p>
          <a:p>
            <a:pPr lvl="2"/>
            <a:r>
              <a:rPr lang="en-US" sz="1800" dirty="0"/>
              <a:t>Users do not notice server crash</a:t>
            </a:r>
          </a:p>
          <a:p>
            <a:r>
              <a:rPr lang="en-US" dirty="0"/>
              <a:t>It’s all architecture</a:t>
            </a:r>
          </a:p>
          <a:p>
            <a:r>
              <a:rPr lang="en-US" dirty="0"/>
              <a:t>Until you understand the architecture, you can’t really build powerful applications with your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7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B207-374B-C6CA-4782-CECE073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what is an architect,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29D3C-5EAB-C028-021F-F9313090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0687"/>
          </a:xfrm>
        </p:spPr>
        <p:txBody>
          <a:bodyPr>
            <a:normAutofit/>
          </a:bodyPr>
          <a:lstStyle/>
          <a:p>
            <a:r>
              <a:rPr lang="en-US" dirty="0"/>
              <a:t>Architect:</a:t>
            </a:r>
          </a:p>
          <a:p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[A] person who plans, designs and oversees the construction of [applications/ systems]</a:t>
            </a:r>
          </a:p>
          <a:p>
            <a:r>
              <a:rPr lang="en-US" dirty="0"/>
              <a:t>Not just a coder</a:t>
            </a:r>
          </a:p>
          <a:p>
            <a:pPr lvl="1"/>
            <a:r>
              <a:rPr lang="en-US" dirty="0"/>
              <a:t>decision-maker</a:t>
            </a:r>
          </a:p>
          <a:p>
            <a:pPr lvl="1"/>
            <a:r>
              <a:rPr lang="en-US" dirty="0"/>
              <a:t>a bridge between stakeholders and engineers</a:t>
            </a:r>
          </a:p>
          <a:p>
            <a:pPr lvl="2"/>
            <a:r>
              <a:rPr lang="en-US" sz="1800" dirty="0"/>
              <a:t>understand needs</a:t>
            </a:r>
          </a:p>
          <a:p>
            <a:pPr lvl="2"/>
            <a:r>
              <a:rPr lang="en-US" sz="1800" dirty="0"/>
              <a:t>design a solution</a:t>
            </a:r>
          </a:p>
          <a:p>
            <a:r>
              <a:rPr lang="en-US" dirty="0"/>
              <a:t>E.g., decides how data flows among </a:t>
            </a:r>
          </a:p>
          <a:p>
            <a:pPr lvl="1"/>
            <a:r>
              <a:rPr lang="en-US" dirty="0"/>
              <a:t>a mobile app</a:t>
            </a:r>
          </a:p>
          <a:p>
            <a:pPr lvl="1"/>
            <a:r>
              <a:rPr lang="en-US" dirty="0"/>
              <a:t>web portals</a:t>
            </a:r>
          </a:p>
          <a:p>
            <a:pPr lvl="1"/>
            <a:r>
              <a:rPr lang="en-US" dirty="0"/>
              <a:t>database</a:t>
            </a:r>
          </a:p>
          <a:p>
            <a:pPr lvl="1"/>
            <a:r>
              <a:rPr lang="en-US" dirty="0"/>
              <a:t>security, reliability, regulations (e.g., healthcare), maintainability, scalability, available resource</a:t>
            </a:r>
          </a:p>
        </p:txBody>
      </p:sp>
    </p:spTree>
    <p:extLst>
      <p:ext uri="{BB962C8B-B14F-4D97-AF65-F5344CB8AC3E}">
        <p14:creationId xmlns:p14="http://schemas.microsoft.com/office/powerpoint/2010/main" val="37293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71539-079A-56B8-B67F-A80FCCBF2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C33D-334C-377B-AC0C-8568E777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what is an architect,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987E-FFEF-77E6-2B85-4E2861FC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0687"/>
          </a:xfrm>
        </p:spPr>
        <p:txBody>
          <a:bodyPr>
            <a:normAutofit/>
          </a:bodyPr>
          <a:lstStyle/>
          <a:p>
            <a:r>
              <a:rPr lang="en-US" dirty="0"/>
              <a:t>What skills does the [software] architect need?</a:t>
            </a: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Computers &amp; OS, Networks, Software</a:t>
            </a:r>
          </a:p>
          <a:p>
            <a:pPr marL="633921" lvl="1" indent="-230188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Memory allocation, thread management, </a:t>
            </a:r>
            <a:r>
              <a:rPr lang="en-US" sz="1600" dirty="0" err="1">
                <a:latin typeface="Calibri" panose="020F0502020204030204" pitchFamily="34" charset="0"/>
              </a:rPr>
              <a:t>etc</a:t>
            </a:r>
            <a:endParaRPr lang="en-US" sz="1600" dirty="0">
              <a:latin typeface="Calibri" panose="020F0502020204030204" pitchFamily="34" charset="0"/>
            </a:endParaRPr>
          </a:p>
          <a:p>
            <a:pPr marL="633921" lvl="1" indent="-230188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</a:rPr>
              <a:t>Network configuration / protocols / security, </a:t>
            </a:r>
            <a:r>
              <a:rPr lang="en-US" sz="1600" dirty="0" err="1">
                <a:effectLst/>
                <a:latin typeface="Calibri" panose="020F0502020204030204" pitchFamily="34" charset="0"/>
              </a:rPr>
              <a:t>etc</a:t>
            </a:r>
            <a:endParaRPr lang="en-US" sz="1600" dirty="0">
              <a:effectLst/>
              <a:latin typeface="Calibri" panose="020F0502020204030204" pitchFamily="34" charset="0"/>
            </a:endParaRPr>
          </a:p>
          <a:p>
            <a:pPr marL="633921" lvl="1" indent="-230188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Languages, frameworks, libraries, applicability</a:t>
            </a:r>
            <a:endParaRPr lang="en-US" sz="1600" dirty="0">
              <a:effectLst/>
              <a:latin typeface="Calibri" panose="020F0502020204030204" pitchFamily="34" charset="0"/>
            </a:endParaRP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People, Processes, Business, Law …</a:t>
            </a:r>
          </a:p>
          <a:p>
            <a:pPr marL="633921" lvl="1" indent="-230188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Business understanding</a:t>
            </a:r>
          </a:p>
          <a:p>
            <a:pPr marL="633921" lvl="1" indent="-230188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Requirements negotiations</a:t>
            </a:r>
            <a:endParaRPr lang="en-US" sz="1600" dirty="0">
              <a:effectLst/>
              <a:latin typeface="Calibri" panose="020F0502020204030204" pitchFamily="34" charset="0"/>
            </a:endParaRP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Communications, Requirements, Analysis, …</a:t>
            </a:r>
          </a:p>
          <a:p>
            <a:pPr marL="633921" lvl="1" indent="-230188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</a:rPr>
              <a:t>Clear documentation &amp; technical design</a:t>
            </a:r>
          </a:p>
          <a:p>
            <a:pPr marL="111125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Yeah, that’s a lot!   Architecture requires you to know a lot about a lot.  It is a high skill role</a:t>
            </a:r>
          </a:p>
          <a:p>
            <a:pPr marL="111125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And we will cover many of these topics [not all in depth … you have a lifetime for that!]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5116-3748-C880-B46E-7B49FDE0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92B3-195E-49FD-DA14-F2DE64BD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9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Architecture is multi-disciplinary</a:t>
            </a:r>
          </a:p>
          <a:p>
            <a:pPr lvl="1"/>
            <a:r>
              <a:rPr lang="en-US" dirty="0"/>
              <a:t>Computer basics</a:t>
            </a:r>
          </a:p>
          <a:p>
            <a:pPr lvl="2"/>
            <a:r>
              <a:rPr lang="en-US" dirty="0"/>
              <a:t>Some people think of access speed: memory -&gt; local storage -&gt; network</a:t>
            </a:r>
          </a:p>
          <a:p>
            <a:pPr lvl="2"/>
            <a:r>
              <a:rPr lang="en-US" dirty="0"/>
              <a:t>But in many cases, it’s: memory -&gt; network -&gt; local storage</a:t>
            </a:r>
          </a:p>
          <a:p>
            <a:pPr lvl="1"/>
            <a:r>
              <a:rPr lang="en-US" dirty="0"/>
              <a:t>OS basics</a:t>
            </a:r>
          </a:p>
          <a:p>
            <a:pPr lvl="2"/>
            <a:r>
              <a:rPr lang="en-US" dirty="0"/>
              <a:t>OS process management affects web server request handling</a:t>
            </a:r>
          </a:p>
          <a:p>
            <a:pPr lvl="2"/>
            <a:r>
              <a:rPr lang="en-US" dirty="0"/>
              <a:t>How to choose a thread pool size?.. If don’t know how OS treats threads</a:t>
            </a:r>
          </a:p>
          <a:p>
            <a:pPr lvl="1"/>
            <a:r>
              <a:rPr lang="en-US" dirty="0"/>
              <a:t>Networking basics</a:t>
            </a:r>
          </a:p>
          <a:p>
            <a:pPr lvl="2"/>
            <a:r>
              <a:rPr lang="en-US" dirty="0"/>
              <a:t>Why TCP for transactions and UDP for real-time video?</a:t>
            </a:r>
          </a:p>
          <a:p>
            <a:pPr lvl="2"/>
            <a:r>
              <a:rPr lang="en-US" dirty="0"/>
              <a:t>How does SSL work?</a:t>
            </a:r>
          </a:p>
          <a:p>
            <a:pPr lvl="1"/>
            <a:r>
              <a:rPr lang="en-US" dirty="0"/>
              <a:t>Data and ML basic</a:t>
            </a:r>
          </a:p>
          <a:p>
            <a:pPr lvl="2"/>
            <a:r>
              <a:rPr lang="en-US" dirty="0"/>
              <a:t>Relational vs NoSQL? When &amp; why?</a:t>
            </a:r>
          </a:p>
          <a:p>
            <a:pPr lvl="2"/>
            <a:r>
              <a:rPr lang="en-US" dirty="0"/>
              <a:t>NoSQL for IMDB-like because of hype</a:t>
            </a:r>
          </a:p>
          <a:p>
            <a:pPr lvl="1"/>
            <a:r>
              <a:rPr lang="en-US" dirty="0"/>
              <a:t>APIs and Services</a:t>
            </a:r>
          </a:p>
          <a:p>
            <a:pPr lvl="2"/>
            <a:r>
              <a:rPr lang="en-US" dirty="0"/>
              <a:t>REST vs </a:t>
            </a:r>
            <a:r>
              <a:rPr lang="en-US" dirty="0" err="1"/>
              <a:t>GraphQL</a:t>
            </a:r>
            <a:r>
              <a:rPr lang="en-US" dirty="0"/>
              <a:t> vs </a:t>
            </a:r>
            <a:r>
              <a:rPr lang="en-US" dirty="0" err="1"/>
              <a:t>gRPC</a:t>
            </a:r>
            <a:r>
              <a:rPr lang="en-US" dirty="0"/>
              <a:t> – why &amp; when?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64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3932</TotalTime>
  <Words>3303</Words>
  <Application>Microsoft Office PowerPoint</Application>
  <PresentationFormat>Widescreen</PresentationFormat>
  <Paragraphs>456</Paragraphs>
  <Slides>35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Roboto</vt:lpstr>
      <vt:lpstr>utopia-std</vt:lpstr>
      <vt:lpstr>Wingdings</vt:lpstr>
      <vt:lpstr>Wingdings 3</vt:lpstr>
      <vt:lpstr>Retrospect</vt:lpstr>
      <vt:lpstr>Systems Architecture</vt:lpstr>
      <vt:lpstr>Traditional Approach</vt:lpstr>
      <vt:lpstr>Our Approach</vt:lpstr>
      <vt:lpstr>So you think you know software?</vt:lpstr>
      <vt:lpstr>So you think you know software?</vt:lpstr>
      <vt:lpstr>So you think you know software?</vt:lpstr>
      <vt:lpstr>And what is an architect, anyway?</vt:lpstr>
      <vt:lpstr>And what is an architect, anyway?</vt:lpstr>
      <vt:lpstr>Some of the topics</vt:lpstr>
      <vt:lpstr>Some of the topics</vt:lpstr>
      <vt:lpstr>What is Software Architecture</vt:lpstr>
      <vt:lpstr>What is Software Architecture</vt:lpstr>
      <vt:lpstr>What is Software Architecture</vt:lpstr>
      <vt:lpstr>Business goals VS software goals</vt:lpstr>
      <vt:lpstr>Architecture of a house</vt:lpstr>
      <vt:lpstr>Observations</vt:lpstr>
      <vt:lpstr>Architecture is an Abstraction</vt:lpstr>
      <vt:lpstr>Example</vt:lpstr>
      <vt:lpstr>The Benefit of Good Architecture</vt:lpstr>
      <vt:lpstr>What Makes a “Good” Architecture?</vt:lpstr>
      <vt:lpstr>What Makes a “Good” Architecture?</vt:lpstr>
      <vt:lpstr>What Makes a “Good” Architecture?</vt:lpstr>
      <vt:lpstr>What Makes a “Good” Architecture?</vt:lpstr>
      <vt:lpstr>What Makes a “Good” Architecture?</vt:lpstr>
      <vt:lpstr>Architecture is a set of Software Structures</vt:lpstr>
      <vt:lpstr>Architecture is about Behavior</vt:lpstr>
      <vt:lpstr>Concept Car – understanding behavior</vt:lpstr>
      <vt:lpstr>What type of requirements matter to Architecture?</vt:lpstr>
      <vt:lpstr>What type of requirements matter to Architecture?</vt:lpstr>
      <vt:lpstr>ASRs</vt:lpstr>
      <vt:lpstr>ASRs</vt:lpstr>
      <vt:lpstr>ASRs</vt:lpstr>
      <vt:lpstr>Gall’s law</vt:lpstr>
      <vt:lpstr>Understanding basics</vt:lpstr>
      <vt:lpstr>Discussion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 Rabb</dc:creator>
  <cp:lastModifiedBy>Dmitry Lukyanov</cp:lastModifiedBy>
  <cp:revision>13</cp:revision>
  <dcterms:created xsi:type="dcterms:W3CDTF">2020-05-19T12:08:22Z</dcterms:created>
  <dcterms:modified xsi:type="dcterms:W3CDTF">2025-08-27T22:41:10Z</dcterms:modified>
</cp:coreProperties>
</file>